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9" r:id="rId2"/>
    <p:sldId id="308" r:id="rId3"/>
    <p:sldId id="305" r:id="rId4"/>
    <p:sldId id="306" r:id="rId5"/>
    <p:sldId id="303" r:id="rId6"/>
    <p:sldId id="304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C39F-3901-4CBA-A80F-4B0D3569D87A}" type="datetimeFigureOut">
              <a:rPr lang="en-US" smtClean="0"/>
              <a:t>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933BF-5A18-47D1-94B5-DB382BEF4A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011E-A785-4B82-9C3E-C80F9460C5E7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FE78-E8DC-458E-BAA4-8588BDCAC95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86D2-B48D-427B-B020-5946F3799724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3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EA71-2C53-4F6D-A0E9-F2A262C525D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0ECA-4923-4C4E-B905-908D71F8CEB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2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C4EA-0A2F-43A0-9B4F-29DFF34E9604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6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61B5-8228-4013-9CF7-9AADD0E6A2A2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2547-ABB0-4EA0-B470-C03D2CECE9AB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1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AF39-41F1-4F8D-825A-A8B2E412C6D0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3086-7BB1-4415-841A-DEFC31A40141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C0C-FB0B-4C3F-A6FA-93CE82DAB2A5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554FF-9E53-4DFD-BB1B-F49FE512E45C}" type="datetime1">
              <a:rPr lang="en-US" smtClean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7911-DC9B-4A2A-BA69-BD22654B7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6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mailto:vseaman@incog.org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60612"/>
            <a:ext cx="7848600" cy="2326341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0066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Latest OKR04 Issues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Tulsa HHPC Special Events</a:t>
            </a:r>
            <a:r>
              <a:rPr lang="en-US" sz="4000" dirty="0" smtClean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sz="4000" dirty="0" smtClean="0">
                <a:solidFill>
                  <a:srgbClr val="000066"/>
                </a:solidFill>
                <a:latin typeface="Calibri" pitchFamily="34" charset="0"/>
              </a:rPr>
            </a:br>
            <a:endParaRPr lang="en-US" sz="4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934200" cy="2362200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GCSA Employee Training</a:t>
            </a: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Nienhuis Park Community Center</a:t>
            </a: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May 19, 2017</a:t>
            </a: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Richard Smith, Stormwater Consultant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ODEQ Program Assessments (Audits)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0" y="1098598"/>
            <a:ext cx="8937938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ODEQ plans to perform a formal program assessment (audit) of each municipal stormwater permittee at least once during this present 5-year permit cycle.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Each audit will be 2-3 days duration and cover all aspects of the permit program.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Permittees will be notified several weeks in advance, and documents will be requested in advance for ODEQ review.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Permittees will have the audit checklist in advance to fill out before the audit.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Audits will begin this year (2017).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SWMP Deficiencies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5835" y="1138517"/>
            <a:ext cx="8646459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 Fall 2016, Ismat expressed concern that most of the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NOI application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BMP lists had the same info stated in INCOG’s SWMP Template.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Rather than have applicants re-submit corrected BMP tables, Ismat said that MS4s will need to revise their SWMPs over the coming year.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suspects that other parts of the SWMP documents (e.g., the procedures) were not customized either. ODEQ will see this as audits proceed.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will likely be a major challenge for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permittees.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TMDLs in OKR04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552330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 only TMDL finalized so far that affects MS4s is for Lake Thunderbird (2013).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similar draft TMDL for the North Canadian River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Area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(2015) received very detailed and difficult to address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comments; the TMDL is still draft.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 L. Thunderbird TMDL Monitoring Plan is beyond the capabilities of most Phase II permittees.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ODEQ is trying to resolve the many TMDL issues raised by these 2 TMDLs so that future TMDLs with MS4s can be implemented reasonably.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Status of 2016 303(d) List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440271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ODEQ recently submitted the draft 2016 303(d) List to EPA for review and approval. 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There may be some back-and-forth negotiations between EPA and ODEQ.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After EPA approval, ODEQ will hold a 30 day Public Comment period, then the 2016 list will be final.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Until then, continue to use the 2014 list.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TMDL and 303(d) issues will be covered in detail at the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June 12,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2017 GCSA Employee Training Workshop.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Making Changes to SWMP &amp; BMPs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0" y="996718"/>
            <a:ext cx="8826384" cy="561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Two types of changes:  to SWMP text and to BMPs.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OKR04 Part IV.D.1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“must conduct an annual review of your SWMP in conjunction with preparation of the Annual Report”.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OKR04 Part IV.D.2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“your SWMP must be modified as needed… in accordance with the following procedures:”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Adding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(but 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 deleting or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replacing) “</a:t>
            </a:r>
            <a:r>
              <a:rPr lang="en-US" sz="2600" i="1" u="sng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components, controls or requirements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to the SWMP” 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… at any time upon written notification to ODEQ;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r>
              <a:rPr lang="en-US" sz="2600" i="1" u="sng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Replacing a BMP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… requested at any time… with analysis of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the need 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for change.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1984"/>
            <a:ext cx="7886700" cy="48657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City of Tulsa’s Household Pollutant Collection Facility </a:t>
            </a:r>
            <a:r>
              <a:rPr lang="en-US" dirty="0" smtClean="0"/>
              <a:t>Special Events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Presented by</a:t>
            </a:r>
            <a:br>
              <a:rPr lang="en-US" dirty="0" smtClean="0"/>
            </a:br>
            <a:r>
              <a:rPr lang="en-US" dirty="0" smtClean="0"/>
              <a:t>Jacob Hagen</a:t>
            </a:r>
            <a:br>
              <a:rPr lang="en-US" dirty="0" smtClean="0"/>
            </a:br>
            <a:r>
              <a:rPr lang="en-US" dirty="0" smtClean="0"/>
              <a:t>City of Tulsa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B596-432D-499C-9187-B7F052D1438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6" descr="GCSA sq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8906" y="4913772"/>
            <a:ext cx="1371600" cy="144257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32" y="3496236"/>
            <a:ext cx="4413935" cy="2431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8360" y="2001578"/>
            <a:ext cx="4312692" cy="23083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Vernon Seaman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Manager, Envir. And Energy Planning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INCOG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Two West 2</a:t>
            </a:r>
            <a:r>
              <a:rPr lang="en-US" b="1" i="1" baseline="30000" dirty="0" smtClean="0">
                <a:solidFill>
                  <a:srgbClr val="002060"/>
                </a:solidFill>
              </a:rPr>
              <a:t>nd </a:t>
            </a:r>
            <a:r>
              <a:rPr lang="en-US" b="1" i="1" dirty="0" smtClean="0">
                <a:solidFill>
                  <a:srgbClr val="002060"/>
                </a:solidFill>
              </a:rPr>
              <a:t>Street, Ste 800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Tulsa, OK 74103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(918) 579-9451</a:t>
            </a:r>
          </a:p>
          <a:p>
            <a:r>
              <a:rPr lang="en-US" b="1" dirty="0" smtClean="0">
                <a:hlinkClick r:id="rId5"/>
              </a:rPr>
              <a:t>vseaman@incog.org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25305" y="2901510"/>
            <a:ext cx="2268032" cy="5214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3235" y="569329"/>
            <a:ext cx="6844354" cy="70788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 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18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Who Has 2015 OKR04 Permits </a:t>
            </a:r>
            <a:endParaRPr lang="en-US" sz="4400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46366"/>
              </p:ext>
            </p:extLst>
          </p:nvPr>
        </p:nvGraphicFramePr>
        <p:xfrm>
          <a:off x="115912" y="954746"/>
          <a:ext cx="8937935" cy="4746144"/>
        </p:xfrm>
        <a:graphic>
          <a:graphicData uri="http://schemas.openxmlformats.org/drawingml/2006/table">
            <a:tbl>
              <a:tblPr/>
              <a:tblGrid>
                <a:gridCol w="350922"/>
                <a:gridCol w="1715626"/>
                <a:gridCol w="433240"/>
                <a:gridCol w="1715626"/>
                <a:gridCol w="433240"/>
                <a:gridCol w="1815520"/>
                <a:gridCol w="427018"/>
                <a:gridCol w="2046743"/>
              </a:tblGrid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Sapulpa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Arkoma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 Sill Army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Muskogee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Spencer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Bartlesville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Glenpool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Nichols Hills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Stillwater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Bethany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Harrah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Nicoma Park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Tahlequah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Bixby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Tinker Air Force Base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Broken Arrow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Jones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Village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Catoosa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Logan County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Oklahoma 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 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Choctaw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Kiefer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Okla. Turnpike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Oklahoma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Claremore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Okmulgee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Wagoner 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Comanche 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McAlester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Owasso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 Acres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Coweta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Ponca 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Creek 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Midwest 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Rogers County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Mustang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 Springs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1" i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New permittees</a:t>
                      </a:r>
                      <a:endParaRPr lang="en-US" sz="16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910" y="5758112"/>
            <a:ext cx="8086796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50 Total</a:t>
            </a:r>
            <a:r>
              <a:rPr lang="en-US" sz="2200" dirty="0" smtClean="0"/>
              <a:t>: 39 cities and towns; 7 counties, 4 non-municipals (7 new).</a:t>
            </a:r>
          </a:p>
          <a:p>
            <a:r>
              <a:rPr lang="en-US" sz="2200" b="1" dirty="0" smtClean="0"/>
              <a:t>ODOT</a:t>
            </a:r>
            <a:r>
              <a:rPr lang="en-US" sz="2200" dirty="0" smtClean="0"/>
              <a:t> is a Phase II permittee, but has an individual permit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7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ODEQ’s Stormwater Permit Territory</a:t>
            </a:r>
            <a:endParaRPr lang="en-US" sz="4400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622" y="914400"/>
            <a:ext cx="7690766" cy="580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6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ODEQ Stormwater Staff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440271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Stormwater permitting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questions and </a:t>
            </a:r>
            <a:r>
              <a:rPr lang="en-US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TMDL implementation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questions relating to stormwater permits and programs: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North District – Ismat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Esrar</a:t>
            </a:r>
            <a:endParaRPr lang="en-US" sz="26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South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District 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– Karen Milford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Enforcement and Audit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and </a:t>
            </a:r>
            <a:r>
              <a:rPr lang="en-US" sz="2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program assessment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questions: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Wayne 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Craney (Manager)</a:t>
            </a:r>
            <a:endParaRPr lang="en-US" sz="26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Michelle Chao </a:t>
            </a:r>
            <a:endParaRPr lang="en-US" sz="26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Unfilled positions at present.</a:t>
            </a:r>
            <a:endParaRPr lang="en-US" sz="26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OKR04 Applications Processed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911" y="1219199"/>
            <a:ext cx="8937938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Filing Deadline:  January 29, 2016.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Some extensions granted; a few took months to file.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Notice of Intent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(NOI) plus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 following attachments: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Summary Status Report (existing permittees only),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SWMP Description (BMPs, Meas. Goals, schedules),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MS4 boundary map,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Another governmental entity,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List and map of ARC, ORW, 303(d), and established TMDLs,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7</a:t>
            </a:r>
            <a:r>
              <a:rPr lang="en-US" sz="2600" i="1" baseline="30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th</a:t>
            </a: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MCM SWP3 Template (if applicable).</a:t>
            </a:r>
          </a:p>
          <a:p>
            <a:pPr marL="800100" lvl="1" indent="-342900">
              <a:spcBef>
                <a:spcPts val="1800"/>
              </a:spcBef>
              <a:buFontTx/>
              <a:buChar char="•"/>
            </a:pPr>
            <a:endParaRPr lang="en-US" sz="26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7</a:t>
            </a:r>
            <a:r>
              <a:rPr lang="en-US" sz="4400" u="sng" baseline="30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th</a:t>
            </a:r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MCM SWP3 Template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440271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Only needed if applicant selected the 7</a:t>
            </a:r>
            <a:r>
              <a:rPr lang="en-US" sz="2800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MCM.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Applies to both existing and new permittees.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INCOG’s original SWP3 Template was based upon an ODEQ checklist for SWP3 contents.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ODEQ wanted direct addressment of all SWP3 requirements as stated in OKR04.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Applicants received lists of deficiencies and required individual responses by each permittee.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To date, apparently all deficiencies are resolved.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Letters of Discharge Authorization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440271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50 OKR04 applications were processed by ODEQ.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of 50 (24%) applicants elected to use the 7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MCM.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By late-January, 29 Letters of Authorization had been or were scheduled to be issued.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By March, nearly all of the 50 applicants are now authorized under the new (2015) OKR04 permit or have completed their 30-day public comment period.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ODOT, a Phase II permittee, elected to work under an Individual Permit instead of OKR04.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Annual Report Due Date Issues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171163"/>
              </p:ext>
            </p:extLst>
          </p:nvPr>
        </p:nvGraphicFramePr>
        <p:xfrm>
          <a:off x="406774" y="1560187"/>
          <a:ext cx="7688356" cy="2950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603"/>
                <a:gridCol w="1479176"/>
                <a:gridCol w="1627095"/>
                <a:gridCol w="1667435"/>
                <a:gridCol w="1385047"/>
              </a:tblGrid>
              <a:tr h="14184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PROGRAM RECORDING YEAR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PERIOD OF RECORD START DATE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PERIOD OF RECORD END DATE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ANNUAL REPORT DUE DATE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MONTHS REFLECTED IN  AR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Calendar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 1, 2016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Dec 31, 2016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 1, 2017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5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Fiscal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 1, 2016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Jun 30, 2017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Sep 1, 2017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6774" y="4833398"/>
            <a:ext cx="7688356" cy="1092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New Permittees With Either Calendar Year or Fiscal Year Programs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ODEQ will notify you at the time of receipt of the Authorization to Discharge when your first Annual Report is due.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6774" y="1112222"/>
            <a:ext cx="71639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Existing Permittee Due Dates and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Periods of Record (PORs):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00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910" y="152400"/>
            <a:ext cx="8937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INCOG’s Annual Report Template</a:t>
            </a:r>
            <a:endParaRPr lang="en-US" sz="4400" u="sng" dirty="0">
              <a:solidFill>
                <a:schemeClr val="bg2">
                  <a:lumMod val="2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2729" y="1219199"/>
            <a:ext cx="8440271" cy="541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followed OKR04 AR requirements.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Questions remained about levels of detail ODEQ might want on many AR items.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ODEQ’s email to permittees that they can use templates from INCOG, EPA or other sources, but ODEQ may request additional information after AR submittal.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INCOG will use the ODEQ requests to modify the AR Template for future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7911-DC9B-4A2A-BA69-BD22654B71C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1158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Latest OKR04 Issues Tulsa HHPC Special Events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City of Tulsa’s Household Pollutant Collection Facility Special Events  Presented by Jacob Hagen City of Tulsa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Required in the New OKR04 Permit</dc:title>
  <dc:creator>Richard Smith</dc:creator>
  <cp:lastModifiedBy>Richard Smith</cp:lastModifiedBy>
  <cp:revision>162</cp:revision>
  <dcterms:created xsi:type="dcterms:W3CDTF">2015-08-24T16:00:26Z</dcterms:created>
  <dcterms:modified xsi:type="dcterms:W3CDTF">2017-04-26T20:44:02Z</dcterms:modified>
</cp:coreProperties>
</file>